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869" r:id="rId5"/>
  </p:sldMasterIdLst>
  <p:notesMasterIdLst>
    <p:notesMasterId r:id="rId8"/>
  </p:notesMasterIdLst>
  <p:sldIdLst>
    <p:sldId id="2076137040" r:id="rId6"/>
    <p:sldId id="2076137041" r:id="rId7"/>
  </p:sldIdLst>
  <p:sldSz cx="12192000" cy="6858000"/>
  <p:notesSz cx="6797675" cy="9926638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8F5C5-6870-431C-8740-A195D76E6E0E}" type="datetimeFigureOut">
              <a:t>2/25/2026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FDE09-5DB3-4565-9D41-7BFC7605215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58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F6A61-8C4F-847C-E1B9-4886D4413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ED204B-0804-AD9E-EB3D-7974B210F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B4ACD4-9103-E1E0-603E-7B29DA0865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Support: Give ways you can participate in democracy </a:t>
            </a:r>
            <a:r>
              <a:rPr lang="en-US" err="1">
                <a:ea typeface="Calibri"/>
                <a:cs typeface="Calibri"/>
              </a:rPr>
              <a:t>eg</a:t>
            </a:r>
            <a:r>
              <a:rPr lang="en-US">
                <a:ea typeface="Calibri"/>
                <a:cs typeface="Calibri"/>
              </a:rPr>
              <a:t> voting, standing for election, joining a political party, direct action, indirect action</a:t>
            </a:r>
          </a:p>
          <a:p>
            <a:r>
              <a:rPr lang="en-US">
                <a:ea typeface="Calibri"/>
                <a:cs typeface="Calibri"/>
              </a:rPr>
              <a:t>Oppose: Voting system, turnout, Switzerland, role of media and social media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4E08B-1350-DB35-B031-C904A15D2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F3EB12-D10E-45E3-8229-50A4EBEEB7BB}" type="slidenum">
              <a:rPr lang="en-GB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311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69938-CA0A-D34E-AFFE-18215EAF6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1369F2-256B-5CB8-E777-57834C31C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9A51D3-177F-7C32-A303-00BF8BC65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Support: Give ways you can participate in democracy </a:t>
            </a:r>
            <a:r>
              <a:rPr lang="en-US" err="1">
                <a:ea typeface="Calibri"/>
                <a:cs typeface="Calibri"/>
              </a:rPr>
              <a:t>eg</a:t>
            </a:r>
            <a:r>
              <a:rPr lang="en-US">
                <a:ea typeface="Calibri"/>
                <a:cs typeface="Calibri"/>
              </a:rPr>
              <a:t> voting, standing for election, joining a political party, direct action, indirect action</a:t>
            </a:r>
          </a:p>
          <a:p>
            <a:r>
              <a:rPr lang="en-US">
                <a:ea typeface="Calibri"/>
                <a:cs typeface="Calibri"/>
              </a:rPr>
              <a:t>Oppose: Voting system, turnout, Switzerland, role of media and social media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3E885-0D62-E5E0-822E-5737281D4D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F3EB12-D10E-45E3-8229-50A4EBEEB7BB}" type="slidenum">
              <a:rPr lang="en-GB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472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BA066C-4DD3-4102-8C77-BD7C0D2D71B9}"/>
              </a:ext>
            </a:extLst>
          </p:cNvPr>
          <p:cNvSpPr/>
          <p:nvPr userDrawn="1"/>
        </p:nvSpPr>
        <p:spPr>
          <a:xfrm>
            <a:off x="239185" y="5516563"/>
            <a:ext cx="11713633" cy="1225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sz="1800"/>
          </a:p>
        </p:txBody>
      </p:sp>
      <p:pic>
        <p:nvPicPr>
          <p:cNvPr id="5" name="Picture 7" descr="P:\Communications\Development\Change June 2012\New Stationery Development - Yeomans\JOC\Image3.jpg">
            <a:extLst>
              <a:ext uri="{FF2B5EF4-FFF2-40B4-BE49-F238E27FC236}">
                <a16:creationId xmlns:a16="http://schemas.microsoft.com/office/drawing/2014/main" id="{23468D09-CD68-4382-9084-C27D79178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117" y="3557589"/>
            <a:ext cx="5283200" cy="296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7867" y="908721"/>
            <a:ext cx="11664951" cy="981075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433" y="2061096"/>
            <a:ext cx="11618384" cy="4318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3200">
                <a:solidFill>
                  <a:srgbClr val="0079BC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52934131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381" y="836712"/>
            <a:ext cx="11040203" cy="5112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0022ABB9-45E6-4CD2-8043-FD6A93F7C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12767" y="6118226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DEBA0-4A96-4B6B-912B-11CD1A619D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8217074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281116"/>
            <a:ext cx="10363200" cy="1362075"/>
          </a:xfrm>
        </p:spPr>
        <p:txBody>
          <a:bodyPr anchor="t"/>
          <a:lstStyle>
            <a:lvl1pPr algn="l">
              <a:defRPr sz="1600" b="1" cap="all">
                <a:latin typeface="+mn-lt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780929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1A53D151-8612-4102-928E-F5981F65C8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4506C-F3D7-43B6-A21D-8DFC47EEB8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1450665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1041227" cy="504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382" y="836712"/>
            <a:ext cx="5376597" cy="5112568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836712"/>
            <a:ext cx="5472608" cy="5112568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11">
            <a:extLst>
              <a:ext uri="{FF2B5EF4-FFF2-40B4-BE49-F238E27FC236}">
                <a16:creationId xmlns:a16="http://schemas.microsoft.com/office/drawing/2014/main" id="{554D2AE4-108E-416D-9872-5341B087F6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9436E-0347-4BE7-8B79-247CF9B1EB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4791507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1041227" cy="5040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7382" y="836713"/>
            <a:ext cx="5386917" cy="59774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382" y="1412777"/>
            <a:ext cx="5386917" cy="4536503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0" y="858391"/>
            <a:ext cx="5472608" cy="5677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0" y="1412777"/>
            <a:ext cx="5472608" cy="4536503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18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16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11">
            <a:extLst>
              <a:ext uri="{FF2B5EF4-FFF2-40B4-BE49-F238E27FC236}">
                <a16:creationId xmlns:a16="http://schemas.microsoft.com/office/drawing/2014/main" id="{0E50C09E-E4CB-46FF-887C-CC589BD249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1A38E-3BCF-4DBF-B0BF-A33A382C04C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063511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0972800" cy="504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11">
            <a:extLst>
              <a:ext uri="{FF2B5EF4-FFF2-40B4-BE49-F238E27FC236}">
                <a16:creationId xmlns:a16="http://schemas.microsoft.com/office/drawing/2014/main" id="{946390E7-A1B5-4521-868B-38FCE14C4F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1B24A-0678-47F7-8DF9-C045378490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2818652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744D1169-FD1A-4FBE-914F-278D15828E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34065-9CDC-40DA-AADA-001CE19A7E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549100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1851" y="836713"/>
            <a:ext cx="6815667" cy="5112567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2pPr>
            <a:lvl3pPr>
              <a:defRPr sz="2400">
                <a:solidFill>
                  <a:srgbClr val="052264"/>
                </a:solidFill>
                <a:latin typeface="+mn-lt"/>
                <a:cs typeface="Arial" pitchFamily="34" charset="0"/>
              </a:defRPr>
            </a:lvl3pPr>
            <a:lvl4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4pPr>
            <a:lvl5pPr>
              <a:defRPr sz="2000">
                <a:solidFill>
                  <a:srgbClr val="052264"/>
                </a:solidFill>
                <a:latin typeface="+mn-lt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382" y="836712"/>
            <a:ext cx="4011084" cy="51125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52264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0972800" cy="504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11">
            <a:extLst>
              <a:ext uri="{FF2B5EF4-FFF2-40B4-BE49-F238E27FC236}">
                <a16:creationId xmlns:a16="http://schemas.microsoft.com/office/drawing/2014/main" id="{0CBCAB85-D81D-47B2-B392-9071F638F4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06C49-0A52-40ED-BFFD-E4CE47F743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328051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C593CA-8A4A-4B7F-9D75-04B8170DC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5C595EC-AD6B-4BA9-9536-2D8040DEFD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DB1A7C4-FD04-4794-9540-0AB6C97C1B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45413" y="6237288"/>
            <a:ext cx="3970337" cy="374650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GB" sz="1200"/>
              <a:t>Attribution – 12pt</a:t>
            </a:r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3AFBE3F-8131-4F27-9734-4B7FD19BDBD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560512" y="1376362"/>
            <a:ext cx="9070975" cy="4384357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A7E5B45-D1E9-4A63-B4EE-17BC2D7C61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7521" y="476672"/>
            <a:ext cx="11478229" cy="792162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3C3C3B"/>
                </a:solidFill>
              </a:defRPr>
            </a:lvl1pPr>
          </a:lstStyle>
          <a:p>
            <a:pPr lvl="0"/>
            <a:r>
              <a:rPr lang="en-GB"/>
              <a:t>CAPS HEADING SET IN CALIBRI BOLD 48PT</a:t>
            </a:r>
          </a:p>
        </p:txBody>
      </p:sp>
    </p:spTree>
    <p:extLst>
      <p:ext uri="{BB962C8B-B14F-4D97-AF65-F5344CB8AC3E}">
        <p14:creationId xmlns:p14="http://schemas.microsoft.com/office/powerpoint/2010/main" val="209722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1707331-C269-409D-86C1-BE6DEAB7FF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27051" y="188914"/>
            <a:ext cx="1104053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98D790-85E8-4A40-BFA8-4A3B3C53CE2C}"/>
              </a:ext>
            </a:extLst>
          </p:cNvPr>
          <p:cNvSpPr>
            <a:spLocks noGrp="1"/>
          </p:cNvSpPr>
          <p:nvPr/>
        </p:nvSpPr>
        <p:spPr bwMode="auto">
          <a:xfrm>
            <a:off x="527051" y="1268414"/>
            <a:ext cx="11040533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4000" b="1">
              <a:solidFill>
                <a:srgbClr val="052264"/>
              </a:solidFill>
            </a:endParaRP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14C6A96B-B437-4AF4-BAB9-704CE8426765}"/>
              </a:ext>
            </a:extLst>
          </p:cNvPr>
          <p:cNvSpPr>
            <a:spLocks noGrp="1"/>
          </p:cNvSpPr>
          <p:nvPr/>
        </p:nvSpPr>
        <p:spPr bwMode="auto">
          <a:xfrm>
            <a:off x="527051" y="1268414"/>
            <a:ext cx="11040533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4000" b="1">
              <a:solidFill>
                <a:srgbClr val="052264"/>
              </a:solidFill>
            </a:endParaRPr>
          </a:p>
        </p:txBody>
      </p:sp>
      <p:sp>
        <p:nvSpPr>
          <p:cNvPr id="1029" name="Text Placeholder 5">
            <a:extLst>
              <a:ext uri="{FF2B5EF4-FFF2-40B4-BE49-F238E27FC236}">
                <a16:creationId xmlns:a16="http://schemas.microsoft.com/office/drawing/2014/main" id="{54AE3A4C-FEF0-498B-A290-DE020FC20F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27052" y="836614"/>
            <a:ext cx="11068049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D3F90E9-AD93-4B69-9912-A17707060536}"/>
              </a:ext>
            </a:extLst>
          </p:cNvPr>
          <p:cNvCxnSpPr/>
          <p:nvPr userDrawn="1"/>
        </p:nvCxnSpPr>
        <p:spPr>
          <a:xfrm>
            <a:off x="239185" y="765175"/>
            <a:ext cx="11618383" cy="0"/>
          </a:xfrm>
          <a:prstGeom prst="line">
            <a:avLst/>
          </a:prstGeom>
          <a:ln w="19050">
            <a:solidFill>
              <a:srgbClr val="052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F27296-3B2A-4680-B021-D839704DBF32}"/>
              </a:ext>
            </a:extLst>
          </p:cNvPr>
          <p:cNvCxnSpPr/>
          <p:nvPr userDrawn="1"/>
        </p:nvCxnSpPr>
        <p:spPr>
          <a:xfrm>
            <a:off x="239185" y="6092825"/>
            <a:ext cx="11618383" cy="0"/>
          </a:xfrm>
          <a:prstGeom prst="line">
            <a:avLst/>
          </a:prstGeom>
          <a:ln w="22225">
            <a:solidFill>
              <a:srgbClr val="052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10" descr="C:\Users\joconnor\Desktop\Values logo\Untitled-5.2.jpg">
            <a:extLst>
              <a:ext uri="{FF2B5EF4-FFF2-40B4-BE49-F238E27FC236}">
                <a16:creationId xmlns:a16="http://schemas.microsoft.com/office/drawing/2014/main" id="{0818F828-771F-4F42-B5FC-96AE3DF916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33" y="6021388"/>
            <a:ext cx="121920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92567B6-AFB0-4150-A30C-A1A184C217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72033" y="6118226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052264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C04B713-B9D0-4359-9A33-8CE59AF65D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549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88" r:id="rId7"/>
    <p:sldLayoutId id="2147483889" r:id="rId8"/>
    <p:sldLayoutId id="2147483868" r:id="rId9"/>
  </p:sldLayoutIdLst>
  <p:transition spd="slow">
    <p:push dir="u"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52264"/>
          </a:solidFill>
          <a:latin typeface="+mn-lt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52264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 kern="1200">
          <a:solidFill>
            <a:srgbClr val="052264"/>
          </a:solidFill>
          <a:latin typeface="+mn-lt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rgbClr val="052264"/>
          </a:solidFill>
          <a:latin typeface="+mn-lt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52264"/>
          </a:solidFill>
          <a:latin typeface="+mn-lt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52264"/>
          </a:solidFill>
          <a:latin typeface="+mn-lt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52264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DCCFC-4C62-320B-9E64-6CC85F86C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1CEB7C1-2F0A-BC95-611F-589113CABD98}"/>
              </a:ext>
            </a:extLst>
          </p:cNvPr>
          <p:cNvSpPr txBox="1">
            <a:spLocks/>
          </p:cNvSpPr>
          <p:nvPr/>
        </p:nvSpPr>
        <p:spPr bwMode="auto">
          <a:xfrm>
            <a:off x="230031" y="38557"/>
            <a:ext cx="11731937" cy="672183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52264"/>
                </a:solidFill>
                <a:latin typeface="+mn-lt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solidFill>
                  <a:schemeClr val="bg1"/>
                </a:solidFill>
                <a:ea typeface="Calibri"/>
                <a:cs typeface="Arial"/>
              </a:rPr>
              <a:t>PSHE Revision Homework: Term 2</a:t>
            </a:r>
            <a:endParaRPr lang="en-GB">
              <a:solidFill>
                <a:schemeClr val="bg1"/>
              </a:solidFill>
              <a:ea typeface="Calibri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C0F618-C1B5-CB32-0EA5-493603D54376}"/>
              </a:ext>
            </a:extLst>
          </p:cNvPr>
          <p:cNvSpPr txBox="1">
            <a:spLocks/>
          </p:cNvSpPr>
          <p:nvPr/>
        </p:nvSpPr>
        <p:spPr bwMode="auto">
          <a:xfrm>
            <a:off x="219744" y="736466"/>
            <a:ext cx="11749035" cy="51674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Calibri"/>
            </a:endParaRPr>
          </a:p>
          <a:p>
            <a:pPr algn="ctr">
              <a:lnSpc>
                <a:spcPct val="150000"/>
              </a:lnSpc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Arial"/>
            </a:endParaRPr>
          </a:p>
          <a:p>
            <a:pPr marL="457200" indent="-457200">
              <a:buAutoNum type="arabicPeriod"/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Calibri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02408F0-E9AB-3BD9-1C19-8C9D18099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9344"/>
              </p:ext>
            </p:extLst>
          </p:nvPr>
        </p:nvGraphicFramePr>
        <p:xfrm>
          <a:off x="470647" y="795617"/>
          <a:ext cx="1979981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981">
                  <a:extLst>
                    <a:ext uri="{9D8B030D-6E8A-4147-A177-3AD203B41FA5}">
                      <a16:colId xmlns:a16="http://schemas.microsoft.com/office/drawing/2014/main" val="4222947832"/>
                    </a:ext>
                  </a:extLst>
                </a:gridCol>
              </a:tblGrid>
              <a:tr h="43374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2400" b="1">
                          <a:solidFill>
                            <a:srgbClr val="002060"/>
                          </a:solidFill>
                        </a:rPr>
                        <a:t>British Values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697856"/>
                  </a:ext>
                </a:extLst>
              </a:tr>
              <a:tr h="433744">
                <a:tc>
                  <a:txBody>
                    <a:bodyPr/>
                    <a:lstStyle/>
                    <a:p>
                      <a:r>
                        <a:rPr lang="en-GB" sz="2400" b="0">
                          <a:solidFill>
                            <a:srgbClr val="002060"/>
                          </a:solidFill>
                        </a:rPr>
                        <a:t>Democracy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5751"/>
                  </a:ext>
                </a:extLst>
              </a:tr>
              <a:tr h="433744">
                <a:tc>
                  <a:txBody>
                    <a:bodyPr/>
                    <a:lstStyle/>
                    <a:p>
                      <a:r>
                        <a:rPr lang="en-GB" sz="2400" b="0">
                          <a:solidFill>
                            <a:srgbClr val="002060"/>
                          </a:solidFill>
                        </a:rPr>
                        <a:t>Rule of Law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257541"/>
                  </a:ext>
                </a:extLst>
              </a:tr>
              <a:tr h="433744">
                <a:tc>
                  <a:txBody>
                    <a:bodyPr/>
                    <a:lstStyle/>
                    <a:p>
                      <a:r>
                        <a:rPr lang="en-GB" sz="2400" b="0">
                          <a:solidFill>
                            <a:srgbClr val="002060"/>
                          </a:solidFill>
                        </a:rPr>
                        <a:t>Individual Liberty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700980"/>
                  </a:ext>
                </a:extLst>
              </a:tr>
              <a:tr h="433744">
                <a:tc>
                  <a:txBody>
                    <a:bodyPr/>
                    <a:lstStyle/>
                    <a:p>
                      <a:r>
                        <a:rPr lang="en-GB" sz="2400" b="0">
                          <a:solidFill>
                            <a:srgbClr val="002060"/>
                          </a:solidFill>
                        </a:rPr>
                        <a:t>Mutual Respect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43955"/>
                  </a:ext>
                </a:extLst>
              </a:tr>
              <a:tr h="433744">
                <a:tc>
                  <a:txBody>
                    <a:bodyPr/>
                    <a:lstStyle/>
                    <a:p>
                      <a:r>
                        <a:rPr lang="en-GB" sz="2400" b="0">
                          <a:solidFill>
                            <a:srgbClr val="002060"/>
                          </a:solidFill>
                        </a:rPr>
                        <a:t>Tolerance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616008"/>
                  </a:ext>
                </a:extLst>
              </a:tr>
            </a:tbl>
          </a:graphicData>
        </a:graphic>
      </p:graphicFrame>
      <p:pic>
        <p:nvPicPr>
          <p:cNvPr id="7" name="Picture 6" descr="A blue and white sign with white text&#10;&#10;AI-generated content may be incorrect.">
            <a:extLst>
              <a:ext uri="{FF2B5EF4-FFF2-40B4-BE49-F238E27FC236}">
                <a16:creationId xmlns:a16="http://schemas.microsoft.com/office/drawing/2014/main" id="{63441C59-C349-6DFC-FB1B-68E18F207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879" y="4378203"/>
            <a:ext cx="11098090" cy="1548178"/>
          </a:xfrm>
          <a:prstGeom prst="rect">
            <a:avLst/>
          </a:prstGeom>
        </p:spPr>
      </p:pic>
      <p:pic>
        <p:nvPicPr>
          <p:cNvPr id="8" name="Picture 7" descr="A group of icons with text&#10;&#10;AI-generated content may be incorrect.">
            <a:extLst>
              <a:ext uri="{FF2B5EF4-FFF2-40B4-BE49-F238E27FC236}">
                <a16:creationId xmlns:a16="http://schemas.microsoft.com/office/drawing/2014/main" id="{7EFEB88F-7812-B504-1520-5BD484200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5780" y="867508"/>
            <a:ext cx="9091978" cy="345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320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AAC46-919D-2387-A5A9-2FAA5AC49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DD9AD1D-2DD4-5E69-03F8-9D77F7E00F43}"/>
              </a:ext>
            </a:extLst>
          </p:cNvPr>
          <p:cNvSpPr txBox="1">
            <a:spLocks/>
          </p:cNvSpPr>
          <p:nvPr/>
        </p:nvSpPr>
        <p:spPr bwMode="auto">
          <a:xfrm>
            <a:off x="230031" y="38557"/>
            <a:ext cx="11731937" cy="672183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052264"/>
                </a:solidFill>
                <a:latin typeface="+mn-lt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52264"/>
                </a:solidFill>
                <a:latin typeface="Calibri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solidFill>
                  <a:schemeClr val="bg1"/>
                </a:solidFill>
                <a:ea typeface="Calibri"/>
                <a:cs typeface="Arial"/>
              </a:rPr>
              <a:t>PSHE Revision Homework: Term 2</a:t>
            </a:r>
            <a:endParaRPr lang="en-GB">
              <a:solidFill>
                <a:schemeClr val="bg1"/>
              </a:solidFill>
              <a:ea typeface="Calibri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1F8315E-6D5C-E06D-5D89-3F5CCE12EC5B}"/>
              </a:ext>
            </a:extLst>
          </p:cNvPr>
          <p:cNvSpPr txBox="1">
            <a:spLocks/>
          </p:cNvSpPr>
          <p:nvPr/>
        </p:nvSpPr>
        <p:spPr bwMode="auto">
          <a:xfrm>
            <a:off x="219744" y="736466"/>
            <a:ext cx="11749035" cy="51674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>
                <a:solidFill>
                  <a:srgbClr val="002060"/>
                </a:solidFill>
                <a:latin typeface="Arial"/>
                <a:ea typeface="Calibri"/>
                <a:cs typeface="Arial"/>
              </a:rPr>
              <a:t>How do I revise?</a:t>
            </a:r>
            <a:r>
              <a:rPr lang="en-US" sz="2400" b="0">
                <a:solidFill>
                  <a:srgbClr val="002060"/>
                </a:solidFill>
                <a:latin typeface="Arial"/>
                <a:ea typeface="Calibri"/>
                <a:cs typeface="Arial"/>
              </a:rPr>
              <a:t> Use Look, Cover, Write and Check.</a:t>
            </a:r>
            <a:endParaRPr lang="en-US" sz="2400" b="0">
              <a:solidFill>
                <a:srgbClr val="002060"/>
              </a:solidFill>
              <a:latin typeface="Arial"/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>
                <a:solidFill>
                  <a:srgbClr val="002060"/>
                </a:solidFill>
                <a:latin typeface="Arial"/>
                <a:ea typeface="Calibri"/>
                <a:cs typeface="Arial"/>
              </a:rPr>
              <a:t>What will I need to revise?</a:t>
            </a:r>
            <a:r>
              <a:rPr lang="en-US" sz="2400" b="0">
                <a:solidFill>
                  <a:srgbClr val="002060"/>
                </a:solidFill>
                <a:latin typeface="Arial"/>
                <a:ea typeface="Calibri"/>
                <a:cs typeface="Arial"/>
              </a:rPr>
              <a:t> What the British Values are, the number and name of the UNCRC Articles, the Character Value names and definitions</a:t>
            </a:r>
          </a:p>
          <a:p>
            <a:pPr>
              <a:lnSpc>
                <a:spcPct val="150000"/>
              </a:lnSpc>
            </a:pPr>
            <a:r>
              <a:rPr lang="en-US" sz="2400">
                <a:solidFill>
                  <a:srgbClr val="002060"/>
                </a:solidFill>
                <a:latin typeface="Arial"/>
                <a:ea typeface="Calibri"/>
                <a:cs typeface="Arial"/>
              </a:rPr>
              <a:t>What will I be getting tested on? </a:t>
            </a:r>
            <a:r>
              <a:rPr lang="en-US" sz="2400" b="0">
                <a:solidFill>
                  <a:srgbClr val="002060"/>
                </a:solidFill>
                <a:latin typeface="Arial"/>
                <a:ea typeface="Calibri"/>
                <a:cs typeface="Arial"/>
              </a:rPr>
              <a:t>Look at the Revision Homework schedule below. You will get tested in the next PSHE lesson.</a:t>
            </a:r>
          </a:p>
          <a:p>
            <a:pPr algn="ctr">
              <a:lnSpc>
                <a:spcPct val="150000"/>
              </a:lnSpc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Arial"/>
            </a:endParaRPr>
          </a:p>
          <a:p>
            <a:pPr algn="ctr">
              <a:lnSpc>
                <a:spcPct val="150000"/>
              </a:lnSpc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Arial"/>
            </a:endParaRPr>
          </a:p>
          <a:p>
            <a:pPr marL="457200" indent="-457200">
              <a:buAutoNum type="arabicPeriod"/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2400" b="0">
              <a:solidFill>
                <a:srgbClr val="002060"/>
              </a:solidFill>
              <a:latin typeface="Arial"/>
              <a:ea typeface="Calibri"/>
              <a:cs typeface="Calibri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C195655-142F-2964-A5C1-277FF176FE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224788"/>
              </p:ext>
            </p:extLst>
          </p:nvPr>
        </p:nvGraphicFramePr>
        <p:xfrm>
          <a:off x="537882" y="4011705"/>
          <a:ext cx="11076306" cy="1897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051">
                  <a:extLst>
                    <a:ext uri="{9D8B030D-6E8A-4147-A177-3AD203B41FA5}">
                      <a16:colId xmlns:a16="http://schemas.microsoft.com/office/drawing/2014/main" val="1712852795"/>
                    </a:ext>
                  </a:extLst>
                </a:gridCol>
                <a:gridCol w="1846051">
                  <a:extLst>
                    <a:ext uri="{9D8B030D-6E8A-4147-A177-3AD203B41FA5}">
                      <a16:colId xmlns:a16="http://schemas.microsoft.com/office/drawing/2014/main" val="1620397317"/>
                    </a:ext>
                  </a:extLst>
                </a:gridCol>
                <a:gridCol w="1846051">
                  <a:extLst>
                    <a:ext uri="{9D8B030D-6E8A-4147-A177-3AD203B41FA5}">
                      <a16:colId xmlns:a16="http://schemas.microsoft.com/office/drawing/2014/main" val="3651348462"/>
                    </a:ext>
                  </a:extLst>
                </a:gridCol>
                <a:gridCol w="1846051">
                  <a:extLst>
                    <a:ext uri="{9D8B030D-6E8A-4147-A177-3AD203B41FA5}">
                      <a16:colId xmlns:a16="http://schemas.microsoft.com/office/drawing/2014/main" val="2897048459"/>
                    </a:ext>
                  </a:extLst>
                </a:gridCol>
                <a:gridCol w="1846051">
                  <a:extLst>
                    <a:ext uri="{9D8B030D-6E8A-4147-A177-3AD203B41FA5}">
                      <a16:colId xmlns:a16="http://schemas.microsoft.com/office/drawing/2014/main" val="2829008057"/>
                    </a:ext>
                  </a:extLst>
                </a:gridCol>
                <a:gridCol w="1846051">
                  <a:extLst>
                    <a:ext uri="{9D8B030D-6E8A-4147-A177-3AD203B41FA5}">
                      <a16:colId xmlns:a16="http://schemas.microsoft.com/office/drawing/2014/main" val="3767036449"/>
                    </a:ext>
                  </a:extLst>
                </a:gridCol>
              </a:tblGrid>
              <a:tr h="433982"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Week 1</a:t>
                      </a:r>
                      <a:endParaRPr lang="en-US"/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Week 3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Week 5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Week 7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Week 9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Week 11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530016"/>
                  </a:ext>
                </a:extLst>
              </a:tr>
              <a:tr h="803932"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Courage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UNCRC 15-18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Individual Liberty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Determination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UNCRC 19-22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Democracy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Empathy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UNCRC 23-26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Rule of Law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Enthusiasm and Fairness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UNCRC 27-28</a:t>
                      </a:r>
                    </a:p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Mutual Respect and Tolerance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Revision of past </a:t>
                      </a:r>
                      <a:r>
                        <a:rPr lang="en-GB" b="0" err="1">
                          <a:solidFill>
                            <a:srgbClr val="002060"/>
                          </a:solidFill>
                          <a:latin typeface="Arial"/>
                        </a:rPr>
                        <a:t>homeworks</a:t>
                      </a: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 for Powerful Knowledge Test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b="0">
                          <a:solidFill>
                            <a:srgbClr val="002060"/>
                          </a:solidFill>
                          <a:latin typeface="Arial"/>
                        </a:rPr>
                        <a:t>End of Term Powerful Knowledge Test in lesson</a:t>
                      </a:r>
                    </a:p>
                  </a:txBody>
                  <a:tcPr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070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3852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0E28C964B1D248848C330C78CC6874" ma:contentTypeVersion="15" ma:contentTypeDescription="Create a new document." ma:contentTypeScope="" ma:versionID="da83158178bda35a64fc4bd1e0e49b2b">
  <xsd:schema xmlns:xsd="http://www.w3.org/2001/XMLSchema" xmlns:xs="http://www.w3.org/2001/XMLSchema" xmlns:p="http://schemas.microsoft.com/office/2006/metadata/properties" xmlns:ns2="9673c57f-fa21-4cf8-9f68-84fe32a38c9c" xmlns:ns3="741b16c4-4784-45cf-8676-fb6b314cf49b" targetNamespace="http://schemas.microsoft.com/office/2006/metadata/properties" ma:root="true" ma:fieldsID="67f28ba40105055d435e68b4500e2021" ns2:_="" ns3:_="">
    <xsd:import namespace="9673c57f-fa21-4cf8-9f68-84fe32a38c9c"/>
    <xsd:import namespace="741b16c4-4784-45cf-8676-fb6b314cf4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73c57f-fa21-4cf8-9f68-84fe32a38c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8e9b2e7-0abe-4f93-b2a6-513026dfe8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1b16c4-4784-45cf-8676-fb6b314cf49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5421d17-8633-4fef-b939-532773daefaa}" ma:internalName="TaxCatchAll" ma:showField="CatchAllData" ma:web="741b16c4-4784-45cf-8676-fb6b314cf4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73c57f-fa21-4cf8-9f68-84fe32a38c9c">
      <Terms xmlns="http://schemas.microsoft.com/office/infopath/2007/PartnerControls"/>
    </lcf76f155ced4ddcb4097134ff3c332f>
    <TaxCatchAll xmlns="741b16c4-4784-45cf-8676-fb6b314cf4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EB7E43-0782-4966-BED3-55DBC70AA82C}">
  <ds:schemaRefs>
    <ds:schemaRef ds:uri="741b16c4-4784-45cf-8676-fb6b314cf49b"/>
    <ds:schemaRef ds:uri="9673c57f-fa21-4cf8-9f68-84fe32a38c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6B56FA6-C869-4A57-9580-8D9852775A97}">
  <ds:schemaRefs>
    <ds:schemaRef ds:uri="741b16c4-4784-45cf-8676-fb6b314cf49b"/>
    <ds:schemaRef ds:uri="9673c57f-fa21-4cf8-9f68-84fe32a38c9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CDDBF6-7051-4779-B149-8B278684C0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cp:lastPrinted>2026-01-05T14:15:01Z</cp:lastPrinted>
  <dcterms:created xsi:type="dcterms:W3CDTF">2025-09-21T12:18:57Z</dcterms:created>
  <dcterms:modified xsi:type="dcterms:W3CDTF">2026-02-25T08:48:46Z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0x010100CA0E28C964B1D248848C330C78CC6874</vt:lpwstr>
  </property>
  <property fmtid="{D5CDD505-2E9C-101B-9397-08002B2CF9AE}" pid="3" name="MediaServiceImageTags">
    <vt:lpwstr/>
  </property>
</Properties>
</file>